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34" r:id="rId2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C3B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90" autoAdjust="0"/>
  </p:normalViewPr>
  <p:slideViewPr>
    <p:cSldViewPr snapToGrid="0">
      <p:cViewPr varScale="1">
        <p:scale>
          <a:sx n="86" d="100"/>
          <a:sy n="86" d="100"/>
        </p:scale>
        <p:origin x="930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-265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5557" tIns="47778" rIns="95557" bIns="4777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36094" y="4715908"/>
            <a:ext cx="4520769" cy="4467700"/>
          </a:xfrm>
          <a:prstGeom prst="rect">
            <a:avLst/>
          </a:prstGeom>
        </p:spPr>
        <p:txBody>
          <a:bodyPr vert="horz" wrap="square" lIns="95557" tIns="47778" rIns="95557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What this looks like</a:t>
            </a:r>
          </a:p>
          <a:p>
            <a:pPr lvl="0"/>
            <a:r>
              <a:rPr lang="en-US" noProof="0" dirty="0"/>
              <a:t>We have achieved a customer satisfaction score of 9 or above across all categories, with a 50% reduction in avoidable complaints, because we </a:t>
            </a:r>
            <a:r>
              <a:rPr lang="en-GB" noProof="0" dirty="0"/>
              <a:t>have:</a:t>
            </a:r>
          </a:p>
          <a:p>
            <a:pPr lvl="0"/>
            <a:r>
              <a:rPr lang="en-US" noProof="0" dirty="0"/>
              <a:t>halved cycle times for completing work</a:t>
            </a:r>
          </a:p>
          <a:p>
            <a:pPr lvl="0"/>
            <a:r>
              <a:rPr lang="en-US" noProof="0" dirty="0"/>
              <a:t>halved the number and duration of interruptions</a:t>
            </a:r>
          </a:p>
          <a:p>
            <a:pPr lvl="0"/>
            <a:r>
              <a:rPr lang="en-US" noProof="0" dirty="0"/>
              <a:t>halved the volume of excavations</a:t>
            </a:r>
          </a:p>
          <a:p>
            <a:pPr lvl="0"/>
            <a:r>
              <a:rPr lang="en-US" noProof="0" dirty="0"/>
              <a:t>created the right context for customers so that</a:t>
            </a:r>
          </a:p>
          <a:p>
            <a:pPr lvl="0"/>
            <a:r>
              <a:rPr lang="en-US" noProof="0" dirty="0"/>
              <a:t>they know what they can expect from us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2"/>
          </a:xfrm>
          <a:prstGeom prst="rect">
            <a:avLst/>
          </a:prstGeom>
        </p:spPr>
        <p:txBody>
          <a:bodyPr vert="horz" wrap="square" lIns="95557" tIns="47778" rIns="95557" bIns="47778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313491-6358-4601-A03D-324DB4CD26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6478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Arial" panose="020B0604020202020204" pitchFamily="34" charset="0"/>
        <a:ea typeface="Arial" pitchFamily="-108" charset="0"/>
        <a:cs typeface="Arial" panose="020B0604020202020204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Arial" pitchFamily="-108" charset="0"/>
        <a:cs typeface="Arial" panose="020B0604020202020204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Arial" pitchFamily="-108" charset="0"/>
        <a:cs typeface="Arial" panose="020B0604020202020204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Arial" pitchFamily="-108" charset="0"/>
        <a:cs typeface="Arial" panose="020B0604020202020204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Arial" pitchFamily="-108" charset="0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313491-6358-4601-A03D-324DB4CD26A2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684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0"/>
              </a:spcAft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231C-27CB-494B-9D71-603B0039134E}" type="slidenum">
              <a:rPr lang="en-GB">
                <a:solidFill>
                  <a:srgbClr val="0C3B6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C3B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18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88" y="1989667"/>
            <a:ext cx="4392000" cy="3869265"/>
          </a:xfrm>
        </p:spPr>
        <p:txBody>
          <a:bodyPr/>
          <a:lstStyle>
            <a:lvl2pPr>
              <a:spcAft>
                <a:spcPts val="283"/>
              </a:spcAft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5365225" y="1989138"/>
            <a:ext cx="3420000" cy="3528000"/>
          </a:xfrm>
          <a:solidFill>
            <a:schemeClr val="bg1">
              <a:lumMod val="85000"/>
            </a:schemeClr>
          </a:solidFill>
        </p:spPr>
        <p:txBody>
          <a:bodyPr tIns="1080000"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80E5-7A63-4123-9EA9-FEB913546297}" type="slidenum">
              <a:rPr lang="en-GB">
                <a:solidFill>
                  <a:srgbClr val="0C3B6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C3B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3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88" y="909270"/>
            <a:ext cx="7300912" cy="5469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88" y="1667933"/>
            <a:ext cx="5268912" cy="3869265"/>
          </a:xfrm>
        </p:spPr>
        <p:txBody>
          <a:bodyPr/>
          <a:lstStyle>
            <a:lvl1pPr marL="0" indent="0">
              <a:spcBef>
                <a:spcPts val="1134"/>
              </a:spcBef>
              <a:spcAft>
                <a:spcPts val="283"/>
              </a:spcAft>
              <a:buNone/>
              <a:defRPr b="1">
                <a:solidFill>
                  <a:schemeClr val="accent2"/>
                </a:solidFill>
              </a:defRPr>
            </a:lvl1pPr>
            <a:lvl2pPr marL="0" indent="0">
              <a:spcAft>
                <a:spcPts val="283"/>
              </a:spcAft>
              <a:buNone/>
              <a:defRPr b="1" i="1"/>
            </a:lvl2pPr>
            <a:lvl3pPr marL="134938" indent="-134938">
              <a:lnSpc>
                <a:spcPts val="2100"/>
              </a:lnSpc>
              <a:buFont typeface="Arial" panose="020B0604020202020204" pitchFamily="34" charset="0"/>
              <a:buChar char="•"/>
              <a:defRPr sz="15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  <a:endParaRPr lang="en-GB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229225" y="1731963"/>
            <a:ext cx="2556000" cy="1800000"/>
          </a:xfrm>
          <a:solidFill>
            <a:schemeClr val="bg1">
              <a:lumMod val="85000"/>
            </a:schemeClr>
          </a:solidFill>
        </p:spPr>
        <p:txBody>
          <a:bodyPr tIns="576000"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6229225" y="3772430"/>
            <a:ext cx="2556000" cy="1800000"/>
          </a:xfrm>
          <a:solidFill>
            <a:schemeClr val="bg1">
              <a:lumMod val="85000"/>
            </a:schemeClr>
          </a:solidFill>
        </p:spPr>
        <p:txBody>
          <a:bodyPr tIns="576000"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05EB-74E8-4E70-B4D4-29E6516E98CD}" type="slidenum">
              <a:rPr lang="en-GB">
                <a:solidFill>
                  <a:srgbClr val="0C3B6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C3B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0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88" y="1989667"/>
            <a:ext cx="3132000" cy="386926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/>
              <a:t>Third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0809-B14E-4D23-8F6E-BC78769295FC}" type="slidenum">
              <a:rPr lang="en-GB">
                <a:solidFill>
                  <a:srgbClr val="0C3B6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C3B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0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01478-A144-44B5-B823-9E6BE58E2901}" type="slidenum">
              <a:rPr lang="en-GB">
                <a:solidFill>
                  <a:srgbClr val="0C3B6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C3B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3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D5048-6B20-4590-9229-EAC81EBD6B9A}" type="slidenum">
              <a:rPr lang="en-GB">
                <a:solidFill>
                  <a:srgbClr val="0C3B6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C3B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6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49288" y="909638"/>
            <a:ext cx="55086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9288" y="1989138"/>
            <a:ext cx="7164387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3688" y="6296025"/>
            <a:ext cx="871537" cy="1873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01DE73-C37C-4C91-B801-70C57C219F49}" type="slidenum">
              <a:rPr lang="en-GB">
                <a:solidFill>
                  <a:srgbClr val="0C3B6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C3B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</p:sldLayoutIdLst>
  <p:txStyles>
    <p:titleStyle>
      <a:lvl1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100" b="1" kern="1200">
          <a:solidFill>
            <a:schemeClr val="tx2"/>
          </a:solidFill>
          <a:latin typeface="+mj-lt"/>
          <a:ea typeface="ヒラギノ角ゴ Pro W3" pitchFamily="-108" charset="-128"/>
          <a:cs typeface="ヒラギノ角ゴ Pro W3" pitchFamily="-108" charset="-128"/>
        </a:defRPr>
      </a:lvl1pPr>
      <a:lvl2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Arial" pitchFamily="-108" charset="0"/>
          <a:ea typeface="ヒラギノ角ゴ Pro W3" pitchFamily="-108" charset="-128"/>
          <a:cs typeface="ヒラギノ角ゴ Pro W3" pitchFamily="-108" charset="-128"/>
        </a:defRPr>
      </a:lvl2pPr>
      <a:lvl3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Arial" pitchFamily="-108" charset="0"/>
          <a:ea typeface="ヒラギノ角ゴ Pro W3" pitchFamily="-108" charset="-128"/>
          <a:cs typeface="ヒラギノ角ゴ Pro W3" pitchFamily="-108" charset="-128"/>
        </a:defRPr>
      </a:lvl3pPr>
      <a:lvl4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Arial" pitchFamily="-108" charset="0"/>
          <a:ea typeface="ヒラギノ角ゴ Pro W3" pitchFamily="-108" charset="-128"/>
          <a:cs typeface="ヒラギノ角ゴ Pro W3" pitchFamily="-108" charset="-128"/>
        </a:defRPr>
      </a:lvl4pPr>
      <a:lvl5pPr algn="l" rtl="0" eaLnBrk="0" fontAlgn="base" hangingPunct="0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Arial" pitchFamily="-108" charset="0"/>
          <a:ea typeface="ヒラギノ角ゴ Pro W3" pitchFamily="-108" charset="-128"/>
          <a:cs typeface="ヒラギノ角ゴ Pro W3" pitchFamily="-108" charset="-128"/>
        </a:defRPr>
      </a:lvl5pPr>
      <a:lvl6pPr marL="457200" algn="l" rtl="0" fontAlgn="base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Arial" pitchFamily="-108" charset="0"/>
        </a:defRPr>
      </a:lvl6pPr>
      <a:lvl7pPr marL="914400" algn="l" rtl="0" fontAlgn="base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Arial" pitchFamily="-108" charset="0"/>
        </a:defRPr>
      </a:lvl7pPr>
      <a:lvl8pPr marL="1371600" algn="l" rtl="0" fontAlgn="base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Arial" pitchFamily="-108" charset="0"/>
        </a:defRPr>
      </a:lvl8pPr>
      <a:lvl9pPr marL="1828800" algn="l" rtl="0" fontAlgn="base">
        <a:lnSpc>
          <a:spcPts val="3300"/>
        </a:lnSpc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Arial" pitchFamily="-108" charset="0"/>
        </a:defRPr>
      </a:lvl9pPr>
    </p:titleStyle>
    <p:bodyStyle>
      <a:lvl1pPr marL="179388" indent="-179388" algn="l" rtl="0" eaLnBrk="0" fontAlgn="base" hangingPunct="0">
        <a:lnSpc>
          <a:spcPts val="2500"/>
        </a:lnSpc>
        <a:spcBef>
          <a:spcPts val="850"/>
        </a:spcBef>
        <a:spcAft>
          <a:spcPts val="563"/>
        </a:spcAft>
        <a:buClr>
          <a:schemeClr val="tx2"/>
        </a:buClr>
        <a:buFont typeface="Arial" charset="0"/>
        <a:buChar char="•"/>
        <a:defRPr sz="1900" kern="1200">
          <a:solidFill>
            <a:srgbClr val="0C3B60"/>
          </a:solidFill>
          <a:latin typeface="+mn-lt"/>
          <a:ea typeface="ヒラギノ角ゴ Pro W3" pitchFamily="-108" charset="-128"/>
          <a:cs typeface="ヒラギノ角ゴ Pro W3" pitchFamily="-108" charset="-128"/>
        </a:defRPr>
      </a:lvl1pPr>
      <a:lvl2pPr marL="488950" indent="-236538" algn="l" rtl="0" eaLnBrk="0" fontAlgn="base" hangingPunct="0">
        <a:lnSpc>
          <a:spcPts val="1800"/>
        </a:lnSpc>
        <a:spcBef>
          <a:spcPts val="288"/>
        </a:spcBef>
        <a:spcAft>
          <a:spcPts val="563"/>
        </a:spcAft>
        <a:buClr>
          <a:schemeClr val="tx2"/>
        </a:buClr>
        <a:buFont typeface="Arial" charset="0"/>
        <a:buChar char="–"/>
        <a:defRPr sz="1600" kern="1200">
          <a:solidFill>
            <a:srgbClr val="0C3B60"/>
          </a:solidFill>
          <a:latin typeface="+mn-lt"/>
          <a:ea typeface="ヒラギノ角ゴ Pro W3" pitchFamily="-108" charset="-128"/>
          <a:cs typeface="ヒラギノ角ゴ Pro W3"/>
        </a:defRPr>
      </a:lvl2pPr>
      <a:lvl3pPr marL="720725" indent="-187325" algn="l" rtl="0" eaLnBrk="0" fontAlgn="base" hangingPunct="0">
        <a:lnSpc>
          <a:spcPts val="1600"/>
        </a:lnSpc>
        <a:spcBef>
          <a:spcPts val="563"/>
        </a:spcBef>
        <a:spcAft>
          <a:spcPct val="0"/>
        </a:spcAft>
        <a:buClr>
          <a:schemeClr val="tx2"/>
        </a:buClr>
        <a:buFont typeface="Arial" charset="0"/>
        <a:buChar char="•"/>
        <a:defRPr sz="1400" kern="1200">
          <a:solidFill>
            <a:srgbClr val="0C3B60"/>
          </a:solidFill>
          <a:latin typeface="+mn-lt"/>
          <a:ea typeface="ヒラギノ角ゴ Pro W3" pitchFamily="-108" charset="-128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 kern="1200">
          <a:solidFill>
            <a:schemeClr val="tx2"/>
          </a:solidFill>
          <a:latin typeface="+mn-lt"/>
          <a:ea typeface="ヒラギノ角ゴ Pro W3" pitchFamily="-108" charset="-128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»"/>
        <a:defRPr sz="1600" kern="1200">
          <a:solidFill>
            <a:schemeClr val="tx2"/>
          </a:solidFill>
          <a:latin typeface="+mn-lt"/>
          <a:ea typeface="ヒラギノ角ゴ Pro W3" pitchFamily="-108" charset="-128"/>
          <a:cs typeface="ヒラギノ角ゴ Pro W3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1" t="13060" r="20072" b="6250"/>
          <a:stretch/>
        </p:blipFill>
        <p:spPr bwMode="auto">
          <a:xfrm>
            <a:off x="479425" y="1150002"/>
            <a:ext cx="8209432" cy="566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479425" y="497794"/>
            <a:ext cx="8309733" cy="748527"/>
            <a:chOff x="539750" y="1225949"/>
            <a:chExt cx="6049963" cy="108108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539750" y="1225949"/>
              <a:ext cx="5976938" cy="1081087"/>
              <a:chOff x="539750" y="1225949"/>
              <a:chExt cx="5976938" cy="1081087"/>
            </a:xfrm>
          </p:grpSpPr>
          <p:sp>
            <p:nvSpPr>
              <p:cNvPr id="6" name="Rectangle 4"/>
              <p:cNvSpPr>
                <a:spLocks noChangeArrowheads="1"/>
              </p:cNvSpPr>
              <p:nvPr/>
            </p:nvSpPr>
            <p:spPr bwMode="auto">
              <a:xfrm rot="2700000">
                <a:off x="786607" y="1994396"/>
                <a:ext cx="249237" cy="333375"/>
              </a:xfrm>
              <a:prstGeom prst="rect">
                <a:avLst/>
              </a:prstGeom>
              <a:solidFill>
                <a:srgbClr val="F37B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800" b="1">
                  <a:solidFill>
                    <a:srgbClr val="0079C1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539750" y="1225949"/>
                <a:ext cx="5976938" cy="1081087"/>
              </a:xfrm>
              <a:prstGeom prst="rect">
                <a:avLst/>
              </a:prstGeom>
              <a:solidFill>
                <a:srgbClr val="F37B1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800" b="1">
                  <a:solidFill>
                    <a:srgbClr val="0079C1"/>
                  </a:solidFill>
                  <a:ea typeface="ＭＳ Ｐゴシック" pitchFamily="48" charset="-128"/>
                </a:endParaRPr>
              </a:p>
            </p:txBody>
          </p:sp>
        </p:grpSp>
        <p:sp>
          <p:nvSpPr>
            <p:cNvPr id="5" name="TextBox 12"/>
            <p:cNvSpPr txBox="1">
              <a:spLocks noChangeArrowheads="1"/>
            </p:cNvSpPr>
            <p:nvPr/>
          </p:nvSpPr>
          <p:spPr bwMode="auto">
            <a:xfrm>
              <a:off x="539750" y="1447682"/>
              <a:ext cx="6049963" cy="755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GB" sz="2800">
                  <a:solidFill>
                    <a:srgbClr val="FFFFFF"/>
                  </a:solidFill>
                </a:rPr>
                <a:t>Natural </a:t>
              </a:r>
              <a:r>
                <a:rPr lang="en-GB" sz="2800" dirty="0">
                  <a:solidFill>
                    <a:srgbClr val="FFFFFF"/>
                  </a:solidFill>
                </a:rPr>
                <a:t>English – PSR Promise</a:t>
              </a:r>
              <a:endParaRPr lang="en-GB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3731488"/>
      </p:ext>
    </p:extLst>
  </p:cSld>
  <p:clrMapOvr>
    <a:masterClrMapping/>
  </p:clrMapOvr>
</p:sld>
</file>

<file path=ppt/theme/theme1.xml><?xml version="1.0" encoding="utf-8"?>
<a:theme xmlns:a="http://schemas.openxmlformats.org/drawingml/2006/main" name="4_NG 4 3 PowerPoint Template 2003 1">
  <a:themeElements>
    <a:clrScheme name="National Grid">
      <a:dk1>
        <a:srgbClr val="000000"/>
      </a:dk1>
      <a:lt1>
        <a:srgbClr val="FFFFFF"/>
      </a:lt1>
      <a:dk2>
        <a:srgbClr val="0C3B60"/>
      </a:dk2>
      <a:lt2>
        <a:srgbClr val="CDDC29"/>
      </a:lt2>
      <a:accent1>
        <a:srgbClr val="0064A8"/>
      </a:accent1>
      <a:accent2>
        <a:srgbClr val="EE2937"/>
      </a:accent2>
      <a:accent3>
        <a:srgbClr val="8A8E94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National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NG 4 3 PowerPoint Template 2003 1</Template>
  <TotalTime>3028</TotalTime>
  <Words>6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ヒラギノ角ゴ Pro W3</vt:lpstr>
      <vt:lpstr>4_NG 4 3 PowerPoint Template 2003 1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instructions</dc:title>
  <dc:creator>leanne.buswell</dc:creator>
  <cp:lastModifiedBy>Austin, Lindsey</cp:lastModifiedBy>
  <cp:revision>157</cp:revision>
  <cp:lastPrinted>2016-10-04T11:22:52Z</cp:lastPrinted>
  <dcterms:created xsi:type="dcterms:W3CDTF">2014-05-22T10:36:35Z</dcterms:created>
  <dcterms:modified xsi:type="dcterms:W3CDTF">2019-06-25T09:33:03Z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G_Description">
    <vt:lpwstr/>
  </property>
  <property fmtid="{D5CDD505-2E9C-101B-9397-08002B2CF9AE}" pid="3" name="NG_DocType">
    <vt:lpwstr>Regulations and compliance</vt:lpwstr>
  </property>
  <property fmtid="{D5CDD505-2E9C-101B-9397-08002B2CF9AE}" pid="4" name="NG_IsPopuler">
    <vt:lpwstr>1</vt:lpwstr>
  </property>
  <property fmtid="{D5CDD505-2E9C-101B-9397-08002B2CF9AE}" pid="5" name="NG_LOB">
    <vt:lpwstr/>
  </property>
  <property fmtid="{D5CDD505-2E9C-101B-9397-08002B2CF9AE}" pid="6" name="NG_Department">
    <vt:lpwstr/>
  </property>
  <property fmtid="{D5CDD505-2E9C-101B-9397-08002B2CF9AE}" pid="7" name="_AdHocReviewCycleID">
    <vt:i4>419225663</vt:i4>
  </property>
  <property fmtid="{D5CDD505-2E9C-101B-9397-08002B2CF9AE}" pid="8" name="_NewReviewCycle">
    <vt:lpwstr/>
  </property>
  <property fmtid="{D5CDD505-2E9C-101B-9397-08002B2CF9AE}" pid="9" name="_EmailSubject">
    <vt:lpwstr>PSR content!</vt:lpwstr>
  </property>
  <property fmtid="{D5CDD505-2E9C-101B-9397-08002B2CF9AE}" pid="10" name="_AuthorEmail">
    <vt:lpwstr>Lindsey.Austin@cadentgas.com</vt:lpwstr>
  </property>
  <property fmtid="{D5CDD505-2E9C-101B-9397-08002B2CF9AE}" pid="11" name="_AuthorEmailDisplayName">
    <vt:lpwstr>Austin, Lindsey</vt:lpwstr>
  </property>
  <property fmtid="{D5CDD505-2E9C-101B-9397-08002B2CF9AE}" pid="12" name="_PreviousAdHocReviewCycleID">
    <vt:i4>204790635</vt:i4>
  </property>
  <property fmtid="{D5CDD505-2E9C-101B-9397-08002B2CF9AE}" pid="13" name="MSIP_Label_7a28ff59-1dd3-406f-be87-f82473b549be_Enabled">
    <vt:lpwstr>True</vt:lpwstr>
  </property>
  <property fmtid="{D5CDD505-2E9C-101B-9397-08002B2CF9AE}" pid="14" name="MSIP_Label_7a28ff59-1dd3-406f-be87-f82473b549be_SiteId">
    <vt:lpwstr>de0d74aa-9914-4bb9-9235-fbefe83b1769</vt:lpwstr>
  </property>
  <property fmtid="{D5CDD505-2E9C-101B-9397-08002B2CF9AE}" pid="15" name="MSIP_Label_7a28ff59-1dd3-406f-be87-f82473b549be_Owner">
    <vt:lpwstr>Lindsey.Austin@cadentgas.com</vt:lpwstr>
  </property>
  <property fmtid="{D5CDD505-2E9C-101B-9397-08002B2CF9AE}" pid="16" name="MSIP_Label_7a28ff59-1dd3-406f-be87-f82473b549be_SetDate">
    <vt:lpwstr>2019-06-25T09:32:55.5602913Z</vt:lpwstr>
  </property>
  <property fmtid="{D5CDD505-2E9C-101B-9397-08002B2CF9AE}" pid="17" name="MSIP_Label_7a28ff59-1dd3-406f-be87-f82473b549be_Name">
    <vt:lpwstr>Cadent - Official</vt:lpwstr>
  </property>
  <property fmtid="{D5CDD505-2E9C-101B-9397-08002B2CF9AE}" pid="18" name="MSIP_Label_7a28ff59-1dd3-406f-be87-f82473b549be_Application">
    <vt:lpwstr>Microsoft Azure Information Protection</vt:lpwstr>
  </property>
  <property fmtid="{D5CDD505-2E9C-101B-9397-08002B2CF9AE}" pid="19" name="MSIP_Label_7a28ff59-1dd3-406f-be87-f82473b549be_Extended_MSFT_Method">
    <vt:lpwstr>Automatic</vt:lpwstr>
  </property>
  <property fmtid="{D5CDD505-2E9C-101B-9397-08002B2CF9AE}" pid="20" name="Sensitivity">
    <vt:lpwstr>Cadent - Official</vt:lpwstr>
  </property>
</Properties>
</file>